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5F794-7570-4B11-B924-BFC399AF2BA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D32E-8B06-473C-8DEE-38067E81CC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84175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Виды и функции лизосом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024336"/>
          </a:xfrm>
        </p:spPr>
        <p:txBody>
          <a:bodyPr>
            <a:noAutofit/>
          </a:bodyPr>
          <a:lstStyle/>
          <a:p>
            <a:r>
              <a:rPr lang="ru-RU" sz="1800" b="1" dirty="0" err="1">
                <a:solidFill>
                  <a:schemeClr val="tx1"/>
                </a:solidFill>
              </a:rPr>
              <a:t>Лизосо́ма</a:t>
            </a:r>
            <a:r>
              <a:rPr lang="ru-RU" sz="1800" dirty="0">
                <a:solidFill>
                  <a:schemeClr val="tx1"/>
                </a:solidFill>
              </a:rPr>
              <a:t> (от </a:t>
            </a:r>
            <a:r>
              <a:rPr lang="ru-RU" sz="1800" dirty="0" smtClean="0">
                <a:solidFill>
                  <a:schemeClr val="tx1"/>
                </a:solidFill>
              </a:rPr>
              <a:t>греч.</a:t>
            </a:r>
            <a:r>
              <a:rPr lang="ru-RU" sz="1800" dirty="0">
                <a:solidFill>
                  <a:schemeClr val="tx1"/>
                </a:solidFill>
              </a:rPr>
              <a:t> </a:t>
            </a:r>
            <a:r>
              <a:rPr lang="ru-RU" sz="1800" dirty="0" err="1">
                <a:solidFill>
                  <a:schemeClr val="tx1"/>
                </a:solidFill>
              </a:rPr>
              <a:t>λύσις </a:t>
            </a:r>
            <a:r>
              <a:rPr lang="ru-RU" sz="1800" dirty="0">
                <a:solidFill>
                  <a:schemeClr val="tx1"/>
                </a:solidFill>
              </a:rPr>
              <a:t>— растворяю и </a:t>
            </a:r>
            <a:r>
              <a:rPr lang="ru-RU" sz="1800" dirty="0" err="1">
                <a:solidFill>
                  <a:schemeClr val="tx1"/>
                </a:solidFill>
              </a:rPr>
              <a:t>sōma</a:t>
            </a:r>
            <a:r>
              <a:rPr lang="ru-RU" sz="1800" dirty="0">
                <a:solidFill>
                  <a:schemeClr val="tx1"/>
                </a:solidFill>
              </a:rPr>
              <a:t> — тело) — окружённый мембраной клеточный </a:t>
            </a:r>
            <a:r>
              <a:rPr lang="ru-RU" sz="1800" dirty="0" smtClean="0">
                <a:solidFill>
                  <a:schemeClr val="tx1"/>
                </a:solidFill>
              </a:rPr>
              <a:t>органоид, </a:t>
            </a:r>
            <a:r>
              <a:rPr lang="ru-RU" sz="1800" dirty="0">
                <a:solidFill>
                  <a:schemeClr val="tx1"/>
                </a:solidFill>
              </a:rPr>
              <a:t>в полости которого поддерживается кислая </a:t>
            </a:r>
            <a:r>
              <a:rPr lang="ru-RU" sz="1800" dirty="0" smtClean="0">
                <a:solidFill>
                  <a:schemeClr val="tx1"/>
                </a:solidFill>
              </a:rPr>
              <a:t>среда</a:t>
            </a:r>
            <a:r>
              <a:rPr lang="ru-RU" sz="1800" dirty="0">
                <a:solidFill>
                  <a:schemeClr val="tx1"/>
                </a:solidFill>
              </a:rPr>
              <a:t> и находится множество растворимых гидролитических </a:t>
            </a:r>
            <a:r>
              <a:rPr lang="ru-RU" sz="1800" dirty="0" smtClean="0">
                <a:solidFill>
                  <a:schemeClr val="tx1"/>
                </a:solidFill>
              </a:rPr>
              <a:t>ферментов. </a:t>
            </a:r>
            <a:r>
              <a:rPr lang="ru-RU" sz="1800" dirty="0">
                <a:solidFill>
                  <a:schemeClr val="tx1"/>
                </a:solidFill>
              </a:rPr>
              <a:t>Лизосома отвечает за внутриклеточное переваривание макромолекул, в том числе при </a:t>
            </a:r>
            <a:r>
              <a:rPr lang="ru-RU" sz="1800" dirty="0" err="1">
                <a:solidFill>
                  <a:schemeClr val="tx1"/>
                </a:solidFill>
              </a:rPr>
              <a:t>аутофагии</a:t>
            </a:r>
            <a:r>
              <a:rPr lang="ru-RU" sz="1800" dirty="0">
                <a:solidFill>
                  <a:schemeClr val="tx1"/>
                </a:solidFill>
              </a:rPr>
              <a:t>; лизосома способна </a:t>
            </a:r>
            <a:r>
              <a:rPr lang="ru-RU" sz="1800" dirty="0" err="1">
                <a:solidFill>
                  <a:schemeClr val="tx1"/>
                </a:solidFill>
              </a:rPr>
              <a:t>ксекреции</a:t>
            </a:r>
            <a:r>
              <a:rPr lang="ru-RU" sz="1800" dirty="0">
                <a:solidFill>
                  <a:schemeClr val="tx1"/>
                </a:solidFill>
              </a:rPr>
              <a:t> своего содержимого в процессе </a:t>
            </a:r>
            <a:r>
              <a:rPr lang="ru-RU" sz="1800" dirty="0" err="1">
                <a:solidFill>
                  <a:schemeClr val="tx1"/>
                </a:solidFill>
              </a:rPr>
              <a:t>лизосомного</a:t>
            </a:r>
            <a:r>
              <a:rPr lang="ru-RU" sz="1800" dirty="0">
                <a:solidFill>
                  <a:schemeClr val="tx1"/>
                </a:solidFill>
              </a:rPr>
              <a:t> </a:t>
            </a:r>
            <a:r>
              <a:rPr lang="ru-RU" sz="1800" dirty="0" err="1">
                <a:solidFill>
                  <a:schemeClr val="tx1"/>
                </a:solidFill>
              </a:rPr>
              <a:t>экзоцитоза</a:t>
            </a:r>
            <a:r>
              <a:rPr lang="ru-RU" sz="1800" dirty="0">
                <a:solidFill>
                  <a:schemeClr val="tx1"/>
                </a:solidFill>
              </a:rPr>
              <a:t>; также лизосома участвует в некоторых внутриклеточных сигнальных путях, связанных с </a:t>
            </a:r>
            <a:r>
              <a:rPr lang="ru-RU" sz="1800" dirty="0" smtClean="0">
                <a:solidFill>
                  <a:schemeClr val="tx1"/>
                </a:solidFill>
              </a:rPr>
              <a:t>метаболизмом и </a:t>
            </a:r>
            <a:r>
              <a:rPr lang="ru-RU" sz="1800" dirty="0">
                <a:solidFill>
                  <a:schemeClr val="tx1"/>
                </a:solidFill>
              </a:rPr>
              <a:t>ростом </a:t>
            </a:r>
            <a:r>
              <a:rPr lang="ru-RU" sz="1800" dirty="0" smtClean="0">
                <a:solidFill>
                  <a:schemeClr val="tx1"/>
                </a:solidFill>
              </a:rPr>
              <a:t>клетки. </a:t>
            </a:r>
            <a:r>
              <a:rPr lang="ru-RU" sz="1800" dirty="0">
                <a:solidFill>
                  <a:schemeClr val="tx1"/>
                </a:solidFill>
              </a:rPr>
              <a:t>Лизосома является одним из </a:t>
            </a:r>
            <a:r>
              <a:rPr lang="ru-RU" sz="1800" dirty="0" smtClean="0">
                <a:solidFill>
                  <a:schemeClr val="tx1"/>
                </a:solidFill>
              </a:rPr>
              <a:t>видов везикул</a:t>
            </a:r>
            <a:r>
              <a:rPr lang="ru-RU" sz="1800" dirty="0">
                <a:solidFill>
                  <a:schemeClr val="tx1"/>
                </a:solidFill>
              </a:rPr>
              <a:t> и относится к </a:t>
            </a:r>
            <a:r>
              <a:rPr lang="ru-RU" sz="1800" dirty="0" err="1">
                <a:solidFill>
                  <a:schemeClr val="tx1"/>
                </a:solidFill>
              </a:rPr>
              <a:t>эндомембранной</a:t>
            </a:r>
            <a:r>
              <a:rPr lang="ru-RU" sz="1800" dirty="0">
                <a:solidFill>
                  <a:schemeClr val="tx1"/>
                </a:solidFill>
              </a:rPr>
              <a:t> системе </a:t>
            </a:r>
            <a:r>
              <a:rPr lang="ru-RU" sz="1800" dirty="0" smtClean="0">
                <a:solidFill>
                  <a:schemeClr val="tx1"/>
                </a:solidFill>
              </a:rPr>
              <a:t>клетки. </a:t>
            </a:r>
            <a:r>
              <a:rPr lang="ru-RU" sz="1800" dirty="0">
                <a:solidFill>
                  <a:schemeClr val="tx1"/>
                </a:solidFill>
              </a:rPr>
              <a:t>Разные виды лизосом могут рассматриваться как отдельные клеточные </a:t>
            </a:r>
            <a:r>
              <a:rPr lang="ru-RU" sz="1800" dirty="0" err="1">
                <a:solidFill>
                  <a:schemeClr val="tx1"/>
                </a:solidFill>
              </a:rPr>
              <a:t>компартменты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-0BstWoDBO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924944"/>
            <a:ext cx="4346524" cy="2660108"/>
          </a:xfr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9187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Различают </a:t>
            </a:r>
            <a:r>
              <a:rPr lang="ru-RU" sz="2800" b="1" i="1" dirty="0"/>
              <a:t>3 </a:t>
            </a:r>
            <a:r>
              <a:rPr lang="ru-RU" sz="2800" b="1" i="1" dirty="0" smtClean="0"/>
              <a:t>типа лизосом: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Первичные лизосомы </a:t>
            </a:r>
            <a:br>
              <a:rPr lang="ru-RU" sz="2800" dirty="0" smtClean="0"/>
            </a:br>
            <a:r>
              <a:rPr lang="ru-RU" sz="2800" dirty="0" smtClean="0"/>
              <a:t>а) Данные лизосомы имеют гомогенное содержимое.</a:t>
            </a:r>
            <a:br>
              <a:rPr lang="ru-RU" sz="2800" dirty="0" smtClean="0"/>
            </a:br>
            <a:r>
              <a:rPr lang="ru-RU" sz="2800" dirty="0" smtClean="0"/>
              <a:t>б) Очевидно, это вновь образованные лизосомы с исходным раствором ферментов.</a:t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77072"/>
          </a:xfrm>
        </p:spPr>
        <p:txBody>
          <a:bodyPr>
            <a:noAutofit/>
          </a:bodyPr>
          <a:lstStyle/>
          <a:p>
            <a:r>
              <a:rPr lang="ru-RU" sz="2000" b="1" i="1" dirty="0"/>
              <a:t>Вторичные лизосомы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 а)</a:t>
            </a:r>
            <a:r>
              <a:rPr lang="ru-RU" sz="1800" b="0" i="0" dirty="0" smtClean="0"/>
              <a:t> </a:t>
            </a:r>
            <a:r>
              <a:rPr lang="ru-RU" sz="1800" dirty="0"/>
              <a:t>Вторичные лизосомы образуются</a:t>
            </a:r>
            <a:r>
              <a:rPr lang="ru-RU" sz="1800" dirty="0" smtClean="0"/>
              <a:t> либо путём слияния первичных лизосом с </a:t>
            </a:r>
            <a:r>
              <a:rPr lang="ru-RU" sz="1800" dirty="0" err="1" smtClean="0"/>
              <a:t>пиноцитозными</a:t>
            </a:r>
            <a:r>
              <a:rPr lang="ru-RU" sz="1800" dirty="0" smtClean="0"/>
              <a:t> или </a:t>
            </a:r>
            <a:r>
              <a:rPr lang="ru-RU" sz="1800" dirty="0" err="1" smtClean="0"/>
              <a:t>фагоцитозными</a:t>
            </a:r>
            <a:r>
              <a:rPr lang="ru-RU" sz="1800" dirty="0" smtClean="0"/>
              <a:t> вакуолями,</a:t>
            </a:r>
            <a:br>
              <a:rPr lang="ru-RU" sz="1800" dirty="0" smtClean="0"/>
            </a:br>
            <a:r>
              <a:rPr lang="ru-RU" sz="1800" dirty="0" smtClean="0"/>
              <a:t> либо путём захвата собственных макромолекул и органелл клетки.</a:t>
            </a:r>
            <a:br>
              <a:rPr lang="ru-RU" sz="1800" dirty="0" smtClean="0"/>
            </a:br>
            <a:r>
              <a:rPr lang="ru-RU" sz="1800" dirty="0"/>
              <a:t>б) Поэтому вторичные лизосомы</a:t>
            </a:r>
            <a:br>
              <a:rPr lang="ru-RU" sz="1800" dirty="0"/>
            </a:br>
            <a:r>
              <a:rPr lang="ru-RU" sz="1800" dirty="0" smtClean="0"/>
              <a:t> обычно больше по размеру первичных, </a:t>
            </a:r>
            <a:br>
              <a:rPr lang="ru-RU" sz="1800" dirty="0" smtClean="0"/>
            </a:br>
            <a:r>
              <a:rPr lang="ru-RU" sz="1800" dirty="0" smtClean="0"/>
              <a:t> а их содержимое часто является неоднородным: например, в нём обнаруживаются плотные тельца.</a:t>
            </a:r>
            <a:br>
              <a:rPr lang="ru-RU" sz="1800" dirty="0" smtClean="0"/>
            </a:br>
            <a:r>
              <a:rPr lang="ru-RU" sz="1800" dirty="0"/>
              <a:t>в) При наличии таковых говорят о</a:t>
            </a:r>
            <a:br>
              <a:rPr lang="ru-RU" sz="1800" dirty="0"/>
            </a:br>
            <a:r>
              <a:rPr lang="ru-RU" sz="1800" dirty="0" smtClean="0"/>
              <a:t> </a:t>
            </a:r>
            <a:r>
              <a:rPr lang="ru-RU" sz="1800" dirty="0" err="1" smtClean="0"/>
              <a:t>фаголизосомах</a:t>
            </a:r>
            <a:r>
              <a:rPr lang="ru-RU" sz="1800" dirty="0" smtClean="0"/>
              <a:t> (</a:t>
            </a:r>
            <a:r>
              <a:rPr lang="ru-RU" sz="1800" dirty="0" err="1" smtClean="0"/>
              <a:t>гетерофагосомах</a:t>
            </a:r>
            <a:r>
              <a:rPr lang="ru-RU" sz="1800" dirty="0" smtClean="0"/>
              <a:t>)</a:t>
            </a:r>
            <a:br>
              <a:rPr lang="ru-RU" sz="1800" dirty="0" smtClean="0"/>
            </a:br>
            <a:r>
              <a:rPr lang="ru-RU" sz="1800" dirty="0" smtClean="0"/>
              <a:t> или </a:t>
            </a:r>
            <a:r>
              <a:rPr lang="ru-RU" sz="1800" dirty="0" err="1" smtClean="0"/>
              <a:t>аутофагосомах</a:t>
            </a:r>
            <a:r>
              <a:rPr lang="ru-RU" sz="1800" dirty="0" smtClean="0"/>
              <a:t> (если данные тельца - фрагменты собственных органелл клетки).</a:t>
            </a:r>
            <a:br>
              <a:rPr lang="ru-RU" sz="1800" dirty="0" smtClean="0"/>
            </a:br>
            <a:r>
              <a:rPr lang="ru-RU" sz="1800" dirty="0"/>
              <a:t>г)  При различных повреждениях клетки количество  </a:t>
            </a:r>
            <a:r>
              <a:rPr lang="ru-RU" sz="1800" dirty="0" err="1"/>
              <a:t>аутофагосом</a:t>
            </a:r>
            <a:r>
              <a:rPr lang="ru-RU" sz="1800" dirty="0"/>
              <a:t> обычно возрастает.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Содержимое 3" descr="yazvennaya-zheludka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4365104"/>
            <a:ext cx="3600400" cy="22407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49080"/>
          </a:xfrm>
        </p:spPr>
        <p:txBody>
          <a:bodyPr>
            <a:normAutofit fontScale="90000"/>
          </a:bodyPr>
          <a:lstStyle/>
          <a:p>
            <a:r>
              <a:rPr lang="ru-RU" sz="2000" b="1" i="1" dirty="0" err="1" smtClean="0"/>
              <a:t>Телолизосомы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/>
              <a:t> а) </a:t>
            </a:r>
            <a:r>
              <a:rPr lang="ru-RU" sz="2000" dirty="0" err="1"/>
              <a:t>Телолизосомы</a:t>
            </a:r>
            <a:r>
              <a:rPr lang="ru-RU" sz="2000" dirty="0"/>
              <a:t>, или остаточные (</a:t>
            </a:r>
            <a:r>
              <a:rPr lang="ru-RU" sz="2000" dirty="0" err="1"/>
              <a:t>резидуальные</a:t>
            </a:r>
            <a:r>
              <a:rPr lang="ru-RU" sz="2000" dirty="0"/>
              <a:t>) тельца</a:t>
            </a:r>
            <a:r>
              <a:rPr lang="ru-RU" sz="2000" b="0" i="0" dirty="0" smtClean="0"/>
              <a:t>,</a:t>
            </a:r>
            <a:r>
              <a:rPr lang="ru-RU" sz="2000" dirty="0"/>
              <a:t> появляются тогда,</a:t>
            </a:r>
            <a:r>
              <a:rPr lang="ru-RU" sz="2000" dirty="0" smtClean="0"/>
              <a:t> когда </a:t>
            </a:r>
            <a:r>
              <a:rPr lang="ru-RU" sz="2000" dirty="0" err="1" smtClean="0"/>
              <a:t>внутрилизосомальное</a:t>
            </a:r>
            <a:r>
              <a:rPr lang="ru-RU" sz="2000" dirty="0" smtClean="0"/>
              <a:t> переваривание не приводит к полному разрушению захваченных структур.</a:t>
            </a:r>
            <a:br>
              <a:rPr lang="ru-RU" sz="2000" dirty="0" smtClean="0"/>
            </a:br>
            <a:r>
              <a:rPr lang="ru-RU" sz="2000" dirty="0"/>
              <a:t>б) При этом</a:t>
            </a:r>
            <a:br>
              <a:rPr lang="ru-RU" sz="2000" dirty="0"/>
            </a:br>
            <a:r>
              <a:rPr lang="ru-RU" sz="2000" dirty="0" smtClean="0"/>
              <a:t> </a:t>
            </a:r>
            <a:r>
              <a:rPr lang="ru-RU" sz="2000" dirty="0" err="1" smtClean="0"/>
              <a:t>непереваренные</a:t>
            </a:r>
            <a:r>
              <a:rPr lang="ru-RU" sz="2000" dirty="0" smtClean="0"/>
              <a:t> остатки (фрагменты макромолекул, органелл и других частиц) уплотняются,</a:t>
            </a:r>
            <a:br>
              <a:rPr lang="ru-RU" sz="2000" dirty="0" smtClean="0"/>
            </a:br>
            <a:r>
              <a:rPr lang="ru-RU" sz="2000" dirty="0" smtClean="0"/>
              <a:t> в них часто откладывается </a:t>
            </a:r>
            <a:r>
              <a:rPr lang="ru-RU" sz="2000" b="1" dirty="0" smtClean="0"/>
              <a:t>пигмент,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а сама лизосома во многом теряет свою гидролитическую активность.</a:t>
            </a:r>
            <a:br>
              <a:rPr lang="ru-RU" sz="2000" dirty="0" smtClean="0"/>
            </a:br>
            <a:r>
              <a:rPr lang="ru-RU" sz="2000" dirty="0"/>
              <a:t>в)  А. В неделящихся клетках  накопление </a:t>
            </a:r>
            <a:r>
              <a:rPr lang="ru-RU" sz="2000" dirty="0" err="1"/>
              <a:t>телолизосом</a:t>
            </a:r>
            <a:r>
              <a:rPr lang="ru-RU" sz="2000" dirty="0"/>
              <a:t> становится важным фактором старения.</a:t>
            </a:r>
            <a:br>
              <a:rPr lang="ru-RU" sz="2000" dirty="0"/>
            </a:br>
            <a:r>
              <a:rPr lang="ru-RU" sz="2000" dirty="0"/>
              <a:t>Б. Так, с возрастом в клетках мозга, печени и в мышечных волокнах накапливаются </a:t>
            </a:r>
            <a:r>
              <a:rPr lang="ru-RU" sz="2000" dirty="0" err="1"/>
              <a:t>телолизосомы</a:t>
            </a:r>
            <a:r>
              <a:rPr lang="ru-RU" sz="2000" dirty="0"/>
              <a:t> с т.н. пигментом старения </a:t>
            </a:r>
            <a:r>
              <a:rPr lang="ru-RU" sz="2400" dirty="0"/>
              <a:t>-</a:t>
            </a:r>
            <a:r>
              <a:rPr lang="ru-RU" sz="2000" b="1" dirty="0"/>
              <a:t>липофусцином.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i="1" dirty="0"/>
          </a:p>
        </p:txBody>
      </p:sp>
      <p:pic>
        <p:nvPicPr>
          <p:cNvPr id="4" name="Содержимое 3" descr="image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4293096"/>
            <a:ext cx="3888432" cy="23637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Функциями лизосом являются: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64496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/>
              <a:t>переваривание захваченных клеткой при </a:t>
            </a:r>
            <a:r>
              <a:rPr lang="ru-RU" sz="3400" dirty="0" err="1"/>
              <a:t>эндоцитозе</a:t>
            </a:r>
            <a:r>
              <a:rPr lang="ru-RU" sz="3400" dirty="0"/>
              <a:t> веществ или частиц (бактерий, других клеток)</a:t>
            </a:r>
          </a:p>
          <a:p>
            <a:r>
              <a:rPr lang="ru-RU" sz="3400" dirty="0" err="1"/>
              <a:t>аутофагия</a:t>
            </a:r>
            <a:r>
              <a:rPr lang="ru-RU" sz="3400" dirty="0"/>
              <a:t> — уничтожение ненужных клетке структур, к примеру, во время замены старых органоидов новыми, или переваривание белков и других веществ, произведенных внутри самой клетки</a:t>
            </a:r>
          </a:p>
          <a:p>
            <a:r>
              <a:rPr lang="ru-RU" sz="3400" dirty="0"/>
              <a:t>автолиз — </a:t>
            </a:r>
            <a:r>
              <a:rPr lang="ru-RU" sz="3400" dirty="0" err="1"/>
              <a:t>самопереваривание</a:t>
            </a:r>
            <a:r>
              <a:rPr lang="ru-RU" sz="3400" dirty="0"/>
              <a:t> клетки, приводящее к её гибели (иногда этот процесс не является патологическим, а сопровождает развитие организма или дифференцировку некоторых специализированных клеток). Пример: При превращении головастика в лягушку, лизосомы, находящиеся в клетках хвоста, переваривают его: хвост исчезает, а образовавшиеся во время этого процесса вещества всасываются и используются другими клетками тела.</a:t>
            </a:r>
          </a:p>
          <a:p>
            <a:r>
              <a:rPr lang="ru-RU" sz="3400" dirty="0"/>
              <a:t>растворение внешних структур (см, например, остеокласты)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54A191-9A30-4AD1-9B92-CB2E7CF4D119}"/>
</file>

<file path=customXml/itemProps2.xml><?xml version="1.0" encoding="utf-8"?>
<ds:datastoreItem xmlns:ds="http://schemas.openxmlformats.org/officeDocument/2006/customXml" ds:itemID="{1D0D3182-A450-4BAB-971B-4E2A3C575F4E}"/>
</file>

<file path=customXml/itemProps3.xml><?xml version="1.0" encoding="utf-8"?>
<ds:datastoreItem xmlns:ds="http://schemas.openxmlformats.org/officeDocument/2006/customXml" ds:itemID="{CC07C900-9242-4F50-BFAE-336FE9A6B02F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Виды и функции лизосом</vt:lpstr>
      <vt:lpstr>Различают 3 типа лизосом: Первичные лизосомы  а) Данные лизосомы имеют гомогенное содержимое. б) Очевидно, это вновь образованные лизосомы с исходным раствором ферментов.  </vt:lpstr>
      <vt:lpstr>Вторичные лизосомы   а) Вторичные лизосомы образуются либо путём слияния первичных лизосом с пиноцитозными или фагоцитозными вакуолями,  либо путём захвата собственных макромолекул и органелл клетки. б) Поэтому вторичные лизосомы  обычно больше по размеру первичных,   а их содержимое часто является неоднородным: например, в нём обнаруживаются плотные тельца. в) При наличии таковых говорят о  фаголизосомах (гетерофагосомах)  или аутофагосомах (если данные тельца - фрагменты собственных органелл клетки). г)  При различных повреждениях клетки количество  аутофагосом обычно возрастает. </vt:lpstr>
      <vt:lpstr>Телолизосомы  а) Телолизосомы, или остаточные (резидуальные) тельца, появляются тогда, когда внутрилизосомальное переваривание не приводит к полному разрушению захваченных структур. б) При этом  непереваренные остатки (фрагменты макромолекул, органелл и других частиц) уплотняются,  в них часто откладывается пигмент,   а сама лизосома во многом теряет свою гидролитическую активность. в)  А. В неделящихся клетках  накопление телолизосом становится важным фактором старения. Б. Так, с возрастом в клетках мозга, печени и в мышечных волокнах накапливаются телолизосомы с т.н. пигментом старения -липофусцином. </vt:lpstr>
      <vt:lpstr>Функциями лизосом являются: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 функции лизосом</dc:title>
  <dc:creator>Vlad</dc:creator>
  <cp:lastModifiedBy>Vlad</cp:lastModifiedBy>
  <cp:revision>2</cp:revision>
  <dcterms:created xsi:type="dcterms:W3CDTF">2016-03-22T20:40:03Z</dcterms:created>
  <dcterms:modified xsi:type="dcterms:W3CDTF">2016-03-22T20:56:59Z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